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4" r:id="rId7"/>
    <p:sldId id="263" r:id="rId8"/>
    <p:sldId id="265" r:id="rId9"/>
    <p:sldId id="266" r:id="rId10"/>
    <p:sldId id="268" r:id="rId11"/>
    <p:sldId id="267" r:id="rId12"/>
    <p:sldId id="270" r:id="rId13"/>
    <p:sldId id="275" r:id="rId14"/>
    <p:sldId id="280" r:id="rId15"/>
    <p:sldId id="264" r:id="rId16"/>
    <p:sldId id="278" r:id="rId17"/>
    <p:sldId id="279" r:id="rId18"/>
    <p:sldId id="276" r:id="rId19"/>
    <p:sldId id="282"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551"/>
    <a:srgbClr val="6FB242"/>
    <a:srgbClr val="0000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3E550-1376-4CF7-8FAD-FFA47CA1149B}" v="64" dt="2023-11-13T21:54:57.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250"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A9BF-E33E-00B5-4639-21067D86F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692F12-5E7F-928F-A114-A33FB721E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49F851-2C01-B038-813C-BD8B0A6F52CE}"/>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1291332B-DBBC-69D5-9C12-4158E3A858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82AB23-B98C-5310-CD15-E6D3E55E8544}"/>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400427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87AD-504B-2DB6-0CD9-A1999094DA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332375-B864-250E-AC15-8F929EA46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E62B6F-58BA-F841-AC15-D41E6FEFA344}"/>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24CA139B-1187-E3DE-D1A0-C124CD899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C12BFC-4890-7396-23ED-0F3E5827B7DF}"/>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3059764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D70BD-3B64-CF67-5620-BE87BD6165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112575-0048-3F68-B206-D68CED373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E3CEF3-D508-7107-6B79-8848C91D6743}"/>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A499545A-282A-4215-E910-8B75306F4E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57469A-AE9F-B313-1964-01226A47A247}"/>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114846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C76F-CAF7-0F5B-37A6-C3F0EE46DE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074332-18B0-8A40-6B7E-476314625F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E4FE78-9BC7-1AA3-F59F-A82F377196DD}"/>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8361FD04-33FF-B8F2-31BA-4865A66760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56CABB-4A4E-EF6A-F1AB-55CD5CDBBC3E}"/>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777412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5871-C7EF-6A22-E85D-4F353C63A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A19D4A-E7BD-BEC7-EE55-0CCD302EB6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47539C-3648-8595-7AA5-601EE7ED7BB9}"/>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20288D94-2B7F-7052-8ACF-06AC0ED243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E4223A-0C43-7E2B-D433-0C43590DC80D}"/>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3759655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B58A-F254-EF7D-1D34-4EDD98D8F7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4CEBF0-FD43-DC76-7CF0-9FB997E11C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9E450C-7CF7-F8D5-6B87-63D772595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20EBF1-6B8E-CC6C-6191-4DA1A79F2C8A}"/>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6" name="Footer Placeholder 5">
            <a:extLst>
              <a:ext uri="{FF2B5EF4-FFF2-40B4-BE49-F238E27FC236}">
                <a16:creationId xmlns:a16="http://schemas.microsoft.com/office/drawing/2014/main" id="{3262C2CA-5F37-6567-70F4-A6761A5B61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0AE819-560A-531A-FED7-294C949E5A0D}"/>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139391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EB6E-5501-97A1-819F-3335E0A14D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37BB70-FE01-0338-EC66-2322F4181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17500F-F710-C35F-996F-AC94FBDDC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0812EE-91D7-324C-3AE6-6B2BCA59B2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0B1691-D199-6AD1-1133-6BCDA9C91F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22C924-0401-C26A-FA76-B85096AE4E65}"/>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8" name="Footer Placeholder 7">
            <a:extLst>
              <a:ext uri="{FF2B5EF4-FFF2-40B4-BE49-F238E27FC236}">
                <a16:creationId xmlns:a16="http://schemas.microsoft.com/office/drawing/2014/main" id="{75D5614D-8989-1C64-8280-D0E5831582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F1EDED-67C4-6F3A-97B9-25662C1ECF14}"/>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254427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DB04-9C6E-D71A-F01B-6B9A7AD3A9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325598-5494-590C-BC9B-9E0BE5DF30DE}"/>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4" name="Footer Placeholder 3">
            <a:extLst>
              <a:ext uri="{FF2B5EF4-FFF2-40B4-BE49-F238E27FC236}">
                <a16:creationId xmlns:a16="http://schemas.microsoft.com/office/drawing/2014/main" id="{4D005543-62F6-8E6C-6ADD-840EF6750A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ADDCD5-5625-904C-5879-A8B593C54D05}"/>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246744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1A1F6D-DC47-9B25-06CF-D24EF32680EA}"/>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3" name="Footer Placeholder 2">
            <a:extLst>
              <a:ext uri="{FF2B5EF4-FFF2-40B4-BE49-F238E27FC236}">
                <a16:creationId xmlns:a16="http://schemas.microsoft.com/office/drawing/2014/main" id="{5F4D60B9-AC66-F5E5-EFD4-4B9E8FB9E9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BAE08F-D5B6-5691-1585-8C5EDE97305D}"/>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46536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715-096A-84D2-13F6-25FE32B6D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7EC88E-AF12-C8E8-B899-216029D42B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E0CF95-1253-627E-B796-6A8481082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DA32E8-2010-361D-7D69-BB7ADB60D813}"/>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6" name="Footer Placeholder 5">
            <a:extLst>
              <a:ext uri="{FF2B5EF4-FFF2-40B4-BE49-F238E27FC236}">
                <a16:creationId xmlns:a16="http://schemas.microsoft.com/office/drawing/2014/main" id="{3E3E6E96-3DB6-9820-519C-F3860DDE2D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3C741-F040-9E12-F849-A6D1FF10084D}"/>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270011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CF28-A310-4ADC-4097-709AFD9DE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EC94F2-E51F-6704-DE5D-000E1B0F5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14D8C7-2406-75EF-0C26-5E3FAE99D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6E505-BBA1-C2EC-A34D-0E0851BC3798}"/>
              </a:ext>
            </a:extLst>
          </p:cNvPr>
          <p:cNvSpPr>
            <a:spLocks noGrp="1"/>
          </p:cNvSpPr>
          <p:nvPr>
            <p:ph type="dt" sz="half" idx="10"/>
          </p:nvPr>
        </p:nvSpPr>
        <p:spPr/>
        <p:txBody>
          <a:bodyPr/>
          <a:lstStyle/>
          <a:p>
            <a:fld id="{DC63DDD1-3C1A-44CD-A58B-ABB4A4389027}" type="datetimeFigureOut">
              <a:rPr lang="en-IN" smtClean="0"/>
              <a:t>13-11-2023</a:t>
            </a:fld>
            <a:endParaRPr lang="en-IN"/>
          </a:p>
        </p:txBody>
      </p:sp>
      <p:sp>
        <p:nvSpPr>
          <p:cNvPr id="6" name="Footer Placeholder 5">
            <a:extLst>
              <a:ext uri="{FF2B5EF4-FFF2-40B4-BE49-F238E27FC236}">
                <a16:creationId xmlns:a16="http://schemas.microsoft.com/office/drawing/2014/main" id="{E710E33E-2AF1-6C2F-2906-243FCC24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8F468A-5C7F-FEDE-293B-57BEE30D2EE5}"/>
              </a:ext>
            </a:extLst>
          </p:cNvPr>
          <p:cNvSpPr>
            <a:spLocks noGrp="1"/>
          </p:cNvSpPr>
          <p:nvPr>
            <p:ph type="sldNum" sz="quarter" idx="12"/>
          </p:nvPr>
        </p:nvSpPr>
        <p:spPr/>
        <p:txBody>
          <a:bodyPr/>
          <a:lstStyle/>
          <a:p>
            <a:fld id="{25B3BBA0-A83A-45AC-8946-9EC17411B8F9}" type="slidenum">
              <a:rPr lang="en-IN" smtClean="0"/>
              <a:t>‹#›</a:t>
            </a:fld>
            <a:endParaRPr lang="en-IN"/>
          </a:p>
        </p:txBody>
      </p:sp>
    </p:spTree>
    <p:extLst>
      <p:ext uri="{BB962C8B-B14F-4D97-AF65-F5344CB8AC3E}">
        <p14:creationId xmlns:p14="http://schemas.microsoft.com/office/powerpoint/2010/main" val="61601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0AD99-5326-1A72-C3EE-07E691BF5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71D90-64CA-BBB1-605C-664DE38A0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4FA4F4-E563-3C54-5BFA-7DFB67E81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3DDD1-3C1A-44CD-A58B-ABB4A4389027}" type="datetimeFigureOut">
              <a:rPr lang="en-IN" smtClean="0"/>
              <a:t>13-11-2023</a:t>
            </a:fld>
            <a:endParaRPr lang="en-IN"/>
          </a:p>
        </p:txBody>
      </p:sp>
      <p:sp>
        <p:nvSpPr>
          <p:cNvPr id="5" name="Footer Placeholder 4">
            <a:extLst>
              <a:ext uri="{FF2B5EF4-FFF2-40B4-BE49-F238E27FC236}">
                <a16:creationId xmlns:a16="http://schemas.microsoft.com/office/drawing/2014/main" id="{E440F19E-9AB1-869D-5926-016CFE9C0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0686EB-7E55-83D2-05BF-1210897C7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3BBA0-A83A-45AC-8946-9EC17411B8F9}" type="slidenum">
              <a:rPr lang="en-IN" smtClean="0"/>
              <a:t>‹#›</a:t>
            </a:fld>
            <a:endParaRPr lang="en-IN"/>
          </a:p>
        </p:txBody>
      </p:sp>
    </p:spTree>
    <p:extLst>
      <p:ext uri="{BB962C8B-B14F-4D97-AF65-F5344CB8AC3E}">
        <p14:creationId xmlns:p14="http://schemas.microsoft.com/office/powerpoint/2010/main" val="265035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hyperlink" Target="https://www.espncricinfo.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5.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5B279-B40A-B741-7574-C7D15645B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78862"/>
            <a:ext cx="12191999" cy="8436862"/>
          </a:xfrm>
          <a:prstGeom prst="rect">
            <a:avLst/>
          </a:prstGeom>
          <a:solidFill>
            <a:srgbClr val="6FB242"/>
          </a:solidFill>
        </p:spPr>
      </p:pic>
      <p:sp>
        <p:nvSpPr>
          <p:cNvPr id="8" name="TextBox 7">
            <a:extLst>
              <a:ext uri="{FF2B5EF4-FFF2-40B4-BE49-F238E27FC236}">
                <a16:creationId xmlns:a16="http://schemas.microsoft.com/office/drawing/2014/main" id="{488EC151-BE3B-7057-0401-A96C784E2B51}"/>
              </a:ext>
            </a:extLst>
          </p:cNvPr>
          <p:cNvSpPr txBox="1"/>
          <p:nvPr/>
        </p:nvSpPr>
        <p:spPr>
          <a:xfrm>
            <a:off x="2682238" y="4138383"/>
            <a:ext cx="6827520" cy="1200329"/>
          </a:xfrm>
          <a:prstGeom prst="rect">
            <a:avLst/>
          </a:prstGeom>
          <a:noFill/>
        </p:spPr>
        <p:txBody>
          <a:bodyPr wrap="square" rtlCol="0">
            <a:spAutoFit/>
          </a:bodyPr>
          <a:lstStyle/>
          <a:p>
            <a:pPr algn="ctr"/>
            <a:r>
              <a:rPr lang="en-IN" sz="7200" u="sng" dirty="0">
                <a:solidFill>
                  <a:schemeClr val="bg1"/>
                </a:solidFill>
                <a:effectLst>
                  <a:outerShdw blurRad="38100" dist="38100" dir="2700000" algn="tl">
                    <a:srgbClr val="000000">
                      <a:alpha val="43137"/>
                    </a:srgbClr>
                  </a:outerShdw>
                </a:effectLst>
                <a:latin typeface="Arial Black" panose="020B0A04020102020204" pitchFamily="34" charset="0"/>
              </a:rPr>
              <a:t>IPL MANIA</a:t>
            </a:r>
          </a:p>
        </p:txBody>
      </p:sp>
      <p:sp>
        <p:nvSpPr>
          <p:cNvPr id="9" name="TextBox 8">
            <a:extLst>
              <a:ext uri="{FF2B5EF4-FFF2-40B4-BE49-F238E27FC236}">
                <a16:creationId xmlns:a16="http://schemas.microsoft.com/office/drawing/2014/main" id="{6C7266E7-0DD1-E24E-E502-83DFC6F15ABA}"/>
              </a:ext>
            </a:extLst>
          </p:cNvPr>
          <p:cNvSpPr txBox="1"/>
          <p:nvPr/>
        </p:nvSpPr>
        <p:spPr>
          <a:xfrm>
            <a:off x="2880359" y="284351"/>
            <a:ext cx="6431280" cy="1077218"/>
          </a:xfrm>
          <a:prstGeom prst="rect">
            <a:avLst/>
          </a:prstGeom>
          <a:noFill/>
        </p:spPr>
        <p:txBody>
          <a:bodyPr wrap="square" rtlCol="0">
            <a:spAutoFit/>
          </a:bodyPr>
          <a:lstStyle/>
          <a:p>
            <a:pPr algn="ctr"/>
            <a:r>
              <a:rPr lang="en-IN" sz="2800" dirty="0">
                <a:solidFill>
                  <a:schemeClr val="bg1"/>
                </a:solidFill>
                <a:latin typeface="Arial Black" panose="020B0A04020102020204" pitchFamily="34" charset="0"/>
              </a:rPr>
              <a:t>GROUP 11 - PROJECT</a:t>
            </a:r>
          </a:p>
          <a:p>
            <a:endParaRPr lang="en-IN" dirty="0">
              <a:solidFill>
                <a:schemeClr val="bg1"/>
              </a:solidFill>
              <a:latin typeface="Arial Black" panose="020B0A04020102020204" pitchFamily="34" charset="0"/>
            </a:endParaRPr>
          </a:p>
          <a:p>
            <a:endParaRPr lang="en-IN" dirty="0">
              <a:solidFill>
                <a:schemeClr val="bg1"/>
              </a:solidFill>
              <a:latin typeface="Arial Black" panose="020B0A04020102020204" pitchFamily="34" charset="0"/>
            </a:endParaRPr>
          </a:p>
        </p:txBody>
      </p:sp>
      <p:sp>
        <p:nvSpPr>
          <p:cNvPr id="11" name="TextBox 10">
            <a:extLst>
              <a:ext uri="{FF2B5EF4-FFF2-40B4-BE49-F238E27FC236}">
                <a16:creationId xmlns:a16="http://schemas.microsoft.com/office/drawing/2014/main" id="{3F1D85C6-3EF8-CD0A-8758-67D524AF8D33}"/>
              </a:ext>
            </a:extLst>
          </p:cNvPr>
          <p:cNvSpPr txBox="1"/>
          <p:nvPr/>
        </p:nvSpPr>
        <p:spPr>
          <a:xfrm>
            <a:off x="3832858" y="1105551"/>
            <a:ext cx="4526280" cy="2031325"/>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TEAM MEMBERS</a:t>
            </a:r>
          </a:p>
          <a:p>
            <a:endParaRPr lang="en-IN" dirty="0">
              <a:solidFill>
                <a:schemeClr val="bg1"/>
              </a:solidFill>
              <a:latin typeface="Arial Black" panose="020B0A04020102020204" pitchFamily="34" charset="0"/>
            </a:endParaRPr>
          </a:p>
          <a:p>
            <a:pPr algn="just"/>
            <a:r>
              <a:rPr lang="en-IN" dirty="0">
                <a:solidFill>
                  <a:schemeClr val="bg1"/>
                </a:solidFill>
                <a:latin typeface="Arial Black" panose="020B0A04020102020204" pitchFamily="34" charset="0"/>
              </a:rPr>
              <a:t>231080037	Garima Verma</a:t>
            </a:r>
          </a:p>
          <a:p>
            <a:pPr algn="just"/>
            <a:r>
              <a:rPr lang="en-IN" dirty="0">
                <a:solidFill>
                  <a:schemeClr val="bg1"/>
                </a:solidFill>
                <a:latin typeface="Arial Black" panose="020B0A04020102020204" pitchFamily="34" charset="0"/>
              </a:rPr>
              <a:t>220479	Jayant Vikash Jha</a:t>
            </a:r>
          </a:p>
          <a:p>
            <a:pPr algn="just"/>
            <a:r>
              <a:rPr lang="en-IN" dirty="0">
                <a:solidFill>
                  <a:schemeClr val="bg1"/>
                </a:solidFill>
                <a:latin typeface="Arial Black" panose="020B0A04020102020204" pitchFamily="34" charset="0"/>
              </a:rPr>
              <a:t>231080069	Rohit Kumar</a:t>
            </a:r>
          </a:p>
          <a:p>
            <a:pPr algn="just"/>
            <a:r>
              <a:rPr lang="en-IN" dirty="0">
                <a:solidFill>
                  <a:schemeClr val="bg1"/>
                </a:solidFill>
                <a:latin typeface="Arial Black" panose="020B0A04020102020204" pitchFamily="34" charset="0"/>
              </a:rPr>
              <a:t>200988	Smriti Tripathi</a:t>
            </a:r>
          </a:p>
          <a:p>
            <a:endParaRPr lang="en-IN" dirty="0"/>
          </a:p>
        </p:txBody>
      </p:sp>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103E103E-F122-0AAF-8E9A-117663497554}"/>
                  </a:ext>
                </a:extLst>
              </p:cNvPr>
              <p:cNvGraphicFramePr>
                <a:graphicFrameLocks noChangeAspect="1"/>
              </p:cNvGraphicFramePr>
              <p:nvPr>
                <p:extLst>
                  <p:ext uri="{D42A27DB-BD31-4B8C-83A1-F6EECF244321}">
                    <p14:modId xmlns:p14="http://schemas.microsoft.com/office/powerpoint/2010/main" val="757574970"/>
                  </p:ext>
                </p:extLst>
              </p:nvPr>
            </p:nvGraphicFramePr>
            <p:xfrm>
              <a:off x="4557300" y="5595434"/>
              <a:ext cx="3077397" cy="787036"/>
            </p:xfrm>
            <a:graphic>
              <a:graphicData uri="http://schemas.microsoft.com/office/powerpoint/2016/slidezoom">
                <pslz:sldZm>
                  <pslz:sldZmObj sldId="257" cId="3204507968">
                    <pslz:zmPr id="{EFE605CA-0AE8-4ABA-B680-0329EC28D20B}"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077397" cy="787036"/>
                        </a:xfrm>
                        <a:prstGeom prst="rect">
                          <a:avLst/>
                        </a:prstGeom>
                        <a:ln w="3175">
                          <a:noFill/>
                        </a:ln>
                      </p166:spPr>
                    </pslz:zmPr>
                  </pslz:sldZmObj>
                </pslz:sldZm>
              </a:graphicData>
            </a:graphic>
          </p:graphicFrame>
        </mc:Choice>
        <mc:Fallback>
          <p:pic>
            <p:nvPicPr>
              <p:cNvPr id="16" name="Slide Zoom 15">
                <a:hlinkClick r:id="rId4" action="ppaction://hlinksldjump"/>
                <a:extLst>
                  <a:ext uri="{FF2B5EF4-FFF2-40B4-BE49-F238E27FC236}">
                    <a16:creationId xmlns:a16="http://schemas.microsoft.com/office/drawing/2014/main" id="{103E103E-F122-0AAF-8E9A-117663497554}"/>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557300" y="5595434"/>
                <a:ext cx="3077397" cy="787036"/>
              </a:xfrm>
              <a:prstGeom prst="rect">
                <a:avLst/>
              </a:prstGeom>
              <a:ln w="3175">
                <a:noFill/>
              </a:ln>
            </p:spPr>
          </p:pic>
        </mc:Fallback>
      </mc:AlternateContent>
    </p:spTree>
    <p:extLst>
      <p:ext uri="{BB962C8B-B14F-4D97-AF65-F5344CB8AC3E}">
        <p14:creationId xmlns:p14="http://schemas.microsoft.com/office/powerpoint/2010/main" val="419893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9347200" y="349498"/>
            <a:ext cx="2753360" cy="341632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DENSITY VS AVERAGE</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As probability of players of RR between 10-15 runs is Maximum where as it is 20-25 for CSK hence we can say CSK has more chances of scoring good and performing better.</a:t>
            </a:r>
          </a:p>
        </p:txBody>
      </p:sp>
      <p:pic>
        <p:nvPicPr>
          <p:cNvPr id="3" name="Picture 2">
            <a:extLst>
              <a:ext uri="{FF2B5EF4-FFF2-40B4-BE49-F238E27FC236}">
                <a16:creationId xmlns:a16="http://schemas.microsoft.com/office/drawing/2014/main" id="{2F1354B2-AE10-7E1D-D5A4-BFEEA6F6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21" y="349498"/>
            <a:ext cx="8894602" cy="6159004"/>
          </a:xfrm>
          <a:prstGeom prst="rect">
            <a:avLst/>
          </a:prstGeom>
        </p:spPr>
      </p:pic>
    </p:spTree>
    <p:extLst>
      <p:ext uri="{BB962C8B-B14F-4D97-AF65-F5344CB8AC3E}">
        <p14:creationId xmlns:p14="http://schemas.microsoft.com/office/powerpoint/2010/main" val="295134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4183657" y="663029"/>
            <a:ext cx="2062480" cy="1754326"/>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NUMBER OF BOUNDARIES VS STRIKE RATES</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D67EEFE-EC1E-3966-8BD1-1926F164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69" y="386030"/>
            <a:ext cx="3889788" cy="2693456"/>
          </a:xfrm>
          <a:prstGeom prst="rect">
            <a:avLst/>
          </a:prstGeom>
        </p:spPr>
      </p:pic>
      <p:pic>
        <p:nvPicPr>
          <p:cNvPr id="6" name="Picture 5">
            <a:extLst>
              <a:ext uri="{FF2B5EF4-FFF2-40B4-BE49-F238E27FC236}">
                <a16:creationId xmlns:a16="http://schemas.microsoft.com/office/drawing/2014/main" id="{8CE87398-3ADD-27DC-316E-D007434B8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342" y="386030"/>
            <a:ext cx="3889789" cy="2693457"/>
          </a:xfrm>
          <a:prstGeom prst="rect">
            <a:avLst/>
          </a:prstGeom>
        </p:spPr>
      </p:pic>
      <p:sp>
        <p:nvSpPr>
          <p:cNvPr id="7" name="TextBox 6">
            <a:extLst>
              <a:ext uri="{FF2B5EF4-FFF2-40B4-BE49-F238E27FC236}">
                <a16:creationId xmlns:a16="http://schemas.microsoft.com/office/drawing/2014/main" id="{07998820-3A73-0C19-1062-F19273F9AE91}"/>
              </a:ext>
            </a:extLst>
          </p:cNvPr>
          <p:cNvSpPr txBox="1"/>
          <p:nvPr/>
        </p:nvSpPr>
        <p:spPr>
          <a:xfrm>
            <a:off x="6368057" y="663029"/>
            <a:ext cx="1886197" cy="92333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PLAYERS VS HIGHEST SCORE</a:t>
            </a:r>
          </a:p>
        </p:txBody>
      </p:sp>
      <p:pic>
        <p:nvPicPr>
          <p:cNvPr id="8" name="Picture 7">
            <a:extLst>
              <a:ext uri="{FF2B5EF4-FFF2-40B4-BE49-F238E27FC236}">
                <a16:creationId xmlns:a16="http://schemas.microsoft.com/office/drawing/2014/main" id="{C4383C6A-9255-CA5B-3CDC-DA50FA788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69" y="3778514"/>
            <a:ext cx="3889788" cy="2693456"/>
          </a:xfrm>
          <a:prstGeom prst="rect">
            <a:avLst/>
          </a:prstGeom>
        </p:spPr>
      </p:pic>
      <p:sp>
        <p:nvSpPr>
          <p:cNvPr id="9" name="TextBox 8">
            <a:extLst>
              <a:ext uri="{FF2B5EF4-FFF2-40B4-BE49-F238E27FC236}">
                <a16:creationId xmlns:a16="http://schemas.microsoft.com/office/drawing/2014/main" id="{FD1C1631-E075-7A22-BCF8-1FD3B7EF9FF8}"/>
              </a:ext>
            </a:extLst>
          </p:cNvPr>
          <p:cNvSpPr txBox="1"/>
          <p:nvPr/>
        </p:nvSpPr>
        <p:spPr>
          <a:xfrm>
            <a:off x="4183657" y="4201912"/>
            <a:ext cx="1841223" cy="92333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NUMBER OF RUNS VS WICKETS</a:t>
            </a:r>
          </a:p>
        </p:txBody>
      </p:sp>
      <p:pic>
        <p:nvPicPr>
          <p:cNvPr id="10" name="Picture 9">
            <a:extLst>
              <a:ext uri="{FF2B5EF4-FFF2-40B4-BE49-F238E27FC236}">
                <a16:creationId xmlns:a16="http://schemas.microsoft.com/office/drawing/2014/main" id="{EBDA033F-8BCF-51C7-55D0-E1C2A38E4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341" y="3778513"/>
            <a:ext cx="3889790" cy="2693457"/>
          </a:xfrm>
          <a:prstGeom prst="rect">
            <a:avLst/>
          </a:prstGeom>
        </p:spPr>
      </p:pic>
      <p:sp>
        <p:nvSpPr>
          <p:cNvPr id="11" name="TextBox 10">
            <a:extLst>
              <a:ext uri="{FF2B5EF4-FFF2-40B4-BE49-F238E27FC236}">
                <a16:creationId xmlns:a16="http://schemas.microsoft.com/office/drawing/2014/main" id="{6ADECA2C-17B3-611C-3C8F-505B19DDB18A}"/>
              </a:ext>
            </a:extLst>
          </p:cNvPr>
          <p:cNvSpPr txBox="1"/>
          <p:nvPr/>
        </p:nvSpPr>
        <p:spPr>
          <a:xfrm>
            <a:off x="6246137" y="4200734"/>
            <a:ext cx="1841223" cy="92333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STRIKE RATE VS NUMBER OF RUNS</a:t>
            </a:r>
          </a:p>
        </p:txBody>
      </p:sp>
    </p:spTree>
    <p:extLst>
      <p:ext uri="{BB962C8B-B14F-4D97-AF65-F5344CB8AC3E}">
        <p14:creationId xmlns:p14="http://schemas.microsoft.com/office/powerpoint/2010/main" val="212824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135181" y="4769027"/>
            <a:ext cx="5811878" cy="92333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BUBBLE CHART SHOWING THE MOST IMPACTFUL BATSMEN OF IPL 2023</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44DAA1D-A6F3-F5D5-92BC-3D6B56CC1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1" y="373542"/>
            <a:ext cx="5811878" cy="4024393"/>
          </a:xfrm>
          <a:prstGeom prst="rect">
            <a:avLst/>
          </a:prstGeom>
        </p:spPr>
      </p:pic>
      <p:pic>
        <p:nvPicPr>
          <p:cNvPr id="6" name="Picture 5">
            <a:extLst>
              <a:ext uri="{FF2B5EF4-FFF2-40B4-BE49-F238E27FC236}">
                <a16:creationId xmlns:a16="http://schemas.microsoft.com/office/drawing/2014/main" id="{88368E82-E4BF-5C24-73E7-351A5547D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943" y="373541"/>
            <a:ext cx="5818709" cy="4024393"/>
          </a:xfrm>
          <a:prstGeom prst="rect">
            <a:avLst/>
          </a:prstGeom>
        </p:spPr>
      </p:pic>
      <p:sp>
        <p:nvSpPr>
          <p:cNvPr id="7" name="TextBox 6">
            <a:extLst>
              <a:ext uri="{FF2B5EF4-FFF2-40B4-BE49-F238E27FC236}">
                <a16:creationId xmlns:a16="http://schemas.microsoft.com/office/drawing/2014/main" id="{5D517FC3-0352-CF05-844F-9E6B70262C6C}"/>
              </a:ext>
            </a:extLst>
          </p:cNvPr>
          <p:cNvSpPr txBox="1"/>
          <p:nvPr/>
        </p:nvSpPr>
        <p:spPr>
          <a:xfrm>
            <a:off x="6244943" y="4769027"/>
            <a:ext cx="5818709" cy="1200329"/>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COMPARISON BETWEEN THE ECONOMY RATES OF BOWLERS PRESENT IN THE TOP 20 IN 2023 OF CSK AND GT</a:t>
            </a:r>
          </a:p>
          <a:p>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50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9326880" y="346292"/>
            <a:ext cx="2753360" cy="341632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COMPARISON BETWEEN THE AVERAGE, ECONOMY RATE, AND STRIKE RATE  OF BOWLERS</a:t>
            </a:r>
          </a:p>
          <a:p>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The economy rate of all the bowlers in 2023 is somewhat constant.</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172351-A7DB-51A9-F2A4-682FBBD53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2" y="346292"/>
            <a:ext cx="8903862" cy="6165416"/>
          </a:xfrm>
          <a:prstGeom prst="rect">
            <a:avLst/>
          </a:prstGeom>
        </p:spPr>
      </p:pic>
    </p:spTree>
    <p:extLst>
      <p:ext uri="{BB962C8B-B14F-4D97-AF65-F5344CB8AC3E}">
        <p14:creationId xmlns:p14="http://schemas.microsoft.com/office/powerpoint/2010/main" val="209853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84F43-FEA1-475B-3BDF-9D2534A49F2A}"/>
              </a:ext>
            </a:extLst>
          </p:cNvPr>
          <p:cNvSpPr txBox="1"/>
          <p:nvPr/>
        </p:nvSpPr>
        <p:spPr>
          <a:xfrm>
            <a:off x="60960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VALUABLE INSIGHTS</a:t>
            </a:r>
          </a:p>
        </p:txBody>
      </p:sp>
      <p:sp>
        <p:nvSpPr>
          <p:cNvPr id="4" name="TextBox 3">
            <a:extLst>
              <a:ext uri="{FF2B5EF4-FFF2-40B4-BE49-F238E27FC236}">
                <a16:creationId xmlns:a16="http://schemas.microsoft.com/office/drawing/2014/main" id="{FF5130C2-D151-8F90-9AC7-4B8C4AB4387B}"/>
              </a:ext>
            </a:extLst>
          </p:cNvPr>
          <p:cNvSpPr txBox="1"/>
          <p:nvPr/>
        </p:nvSpPr>
        <p:spPr>
          <a:xfrm>
            <a:off x="360680" y="1178560"/>
            <a:ext cx="11460480" cy="618630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There is a STRONG correlation between TOTAL NUMBER OF BALLS FACED vs TOTAL RUNS.</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There is some correlation between NUMBER OF BALLS BOWLED BY A BOWLER vs WICKETS TAKEN.</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If a team has a large amount of Players who have a GOOD AVERAGE then that team has a HIGHER PROBABILITY of  PERFORMING GOOD.</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Players with MORE NUMBER OF BOUNDARIES tend to have BETTER STRIKE RATE if they have faced SIGNIFICANT AMOUNT OF BALLS.</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The LOWER the ECONOMY RATE of the BOWLERS in the team, the BETTER is their TEAM’S PERFORMANCE.</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Even when we rank the players according to the WICKETS TAKEN, still we see that with the increase in RANK, the STRIKE RATE, and AVERAGE also INCREASES. So, there appears to be a relation between these three.</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052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953D82-926B-8B46-7917-A5A70A167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83" y="3816942"/>
            <a:ext cx="11597834" cy="2851382"/>
          </a:xfrm>
          <a:prstGeom prst="rect">
            <a:avLst/>
          </a:prstGeom>
        </p:spPr>
      </p:pic>
      <p:pic>
        <p:nvPicPr>
          <p:cNvPr id="11" name="Picture 10">
            <a:extLst>
              <a:ext uri="{FF2B5EF4-FFF2-40B4-BE49-F238E27FC236}">
                <a16:creationId xmlns:a16="http://schemas.microsoft.com/office/drawing/2014/main" id="{6D8BB1F7-3BBB-AEB6-D807-73D79A199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83" y="189676"/>
            <a:ext cx="1868830" cy="3436855"/>
          </a:xfrm>
          <a:prstGeom prst="rect">
            <a:avLst/>
          </a:prstGeom>
        </p:spPr>
      </p:pic>
      <p:grpSp>
        <p:nvGrpSpPr>
          <p:cNvPr id="14" name="Group 13">
            <a:extLst>
              <a:ext uri="{FF2B5EF4-FFF2-40B4-BE49-F238E27FC236}">
                <a16:creationId xmlns:a16="http://schemas.microsoft.com/office/drawing/2014/main" id="{97DDCCD4-48D4-809B-B3DF-CF800FEDCC83}"/>
              </a:ext>
            </a:extLst>
          </p:cNvPr>
          <p:cNvGrpSpPr/>
          <p:nvPr/>
        </p:nvGrpSpPr>
        <p:grpSpPr>
          <a:xfrm>
            <a:off x="2316480" y="757089"/>
            <a:ext cx="9456517" cy="3010440"/>
            <a:chOff x="2438400" y="284479"/>
            <a:chExt cx="9456517" cy="2816099"/>
          </a:xfrm>
        </p:grpSpPr>
        <p:sp>
          <p:nvSpPr>
            <p:cNvPr id="12" name="TextBox 11">
              <a:extLst>
                <a:ext uri="{FF2B5EF4-FFF2-40B4-BE49-F238E27FC236}">
                  <a16:creationId xmlns:a16="http://schemas.microsoft.com/office/drawing/2014/main" id="{8D437F4A-1A79-8C9B-8B2B-AC5EC8250373}"/>
                </a:ext>
              </a:extLst>
            </p:cNvPr>
            <p:cNvSpPr txBox="1"/>
            <p:nvPr/>
          </p:nvSpPr>
          <p:spPr>
            <a:xfrm>
              <a:off x="2438400" y="284479"/>
              <a:ext cx="9456517" cy="2677543"/>
            </a:xfrm>
            <a:prstGeom prst="rect">
              <a:avLst/>
            </a:prstGeom>
            <a:noFill/>
          </p:spPr>
          <p:txBody>
            <a:bodyPr wrap="square" rtlCol="0">
              <a:spAutoFit/>
            </a:bodyPr>
            <a:lstStyle/>
            <a:p>
              <a:endParaRPr lang="en-IN" dirty="0">
                <a:solidFill>
                  <a:schemeClr val="bg1"/>
                </a:solidFill>
                <a:latin typeface="Arial" panose="020B0604020202020204" pitchFamily="34" charset="0"/>
                <a:cs typeface="Arial" panose="020B0604020202020204" pitchFamily="34" charset="0"/>
              </a:endParaRPr>
            </a:p>
            <a:p>
              <a:r>
                <a:rPr lang="en-IN" dirty="0">
                  <a:solidFill>
                    <a:schemeClr val="bg1"/>
                  </a:solidFill>
                  <a:latin typeface="Arial" panose="020B0604020202020204" pitchFamily="34" charset="0"/>
                  <a:cs typeface="Arial" panose="020B0604020202020204" pitchFamily="34" charset="0"/>
                </a:rPr>
                <a:t>This map will help you find the nationality of your favourite BATSMEN and BOWLERS who played in IPL 2023.</a:t>
              </a:r>
            </a:p>
            <a:p>
              <a:r>
                <a:rPr lang="en-IN" dirty="0">
                  <a:solidFill>
                    <a:schemeClr val="bg1"/>
                  </a:solidFill>
                  <a:latin typeface="Arial" panose="020B0604020202020204" pitchFamily="34" charset="0"/>
                  <a:cs typeface="Arial" panose="020B0604020202020204" pitchFamily="34" charset="0"/>
                </a:rPr>
                <a:t>In total their were 10 countries –</a:t>
              </a:r>
            </a:p>
            <a:p>
              <a:endParaRPr lang="en-IN"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INDIA</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ENGLAND</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ZIMBABWE</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AFGHANISTAN</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AUSTRALIA</a:t>
              </a:r>
            </a:p>
          </p:txBody>
        </p:sp>
        <p:sp>
          <p:nvSpPr>
            <p:cNvPr id="13" name="TextBox 12">
              <a:extLst>
                <a:ext uri="{FF2B5EF4-FFF2-40B4-BE49-F238E27FC236}">
                  <a16:creationId xmlns:a16="http://schemas.microsoft.com/office/drawing/2014/main" id="{B6980F17-8228-403B-365A-483760757322}"/>
                </a:ext>
              </a:extLst>
            </p:cNvPr>
            <p:cNvSpPr txBox="1"/>
            <p:nvPr/>
          </p:nvSpPr>
          <p:spPr>
            <a:xfrm>
              <a:off x="6441440" y="1623250"/>
              <a:ext cx="2336800" cy="1477328"/>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NEW ZEALAND</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SOUTH AFRICA</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SRI LANKA</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BANGLADESH</a:t>
              </a:r>
            </a:p>
            <a:p>
              <a:pPr marL="342900" indent="-34290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WEST INDIES</a:t>
              </a:r>
            </a:p>
          </p:txBody>
        </p:sp>
      </p:grpSp>
      <p:sp>
        <p:nvSpPr>
          <p:cNvPr id="15" name="TextBox 14">
            <a:extLst>
              <a:ext uri="{FF2B5EF4-FFF2-40B4-BE49-F238E27FC236}">
                <a16:creationId xmlns:a16="http://schemas.microsoft.com/office/drawing/2014/main" id="{B122F714-4055-BE9D-3407-4700FFAB87A7}"/>
              </a:ext>
            </a:extLst>
          </p:cNvPr>
          <p:cNvSpPr txBox="1"/>
          <p:nvPr/>
        </p:nvSpPr>
        <p:spPr>
          <a:xfrm>
            <a:off x="1367741" y="189676"/>
            <a:ext cx="9456517" cy="734884"/>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MAP</a:t>
            </a:r>
          </a:p>
        </p:txBody>
      </p:sp>
    </p:spTree>
    <p:extLst>
      <p:ext uri="{BB962C8B-B14F-4D97-AF65-F5344CB8AC3E}">
        <p14:creationId xmlns:p14="http://schemas.microsoft.com/office/powerpoint/2010/main" val="415307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84F43-FEA1-475B-3BDF-9D2534A49F2A}"/>
              </a:ext>
            </a:extLst>
          </p:cNvPr>
          <p:cNvSpPr txBox="1"/>
          <p:nvPr/>
        </p:nvSpPr>
        <p:spPr>
          <a:xfrm>
            <a:off x="619760" y="138065"/>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SUMMARY TAB</a:t>
            </a:r>
          </a:p>
        </p:txBody>
      </p:sp>
      <p:pic>
        <p:nvPicPr>
          <p:cNvPr id="3" name="Picture 2">
            <a:extLst>
              <a:ext uri="{FF2B5EF4-FFF2-40B4-BE49-F238E27FC236}">
                <a16:creationId xmlns:a16="http://schemas.microsoft.com/office/drawing/2014/main" id="{7FD83C29-B2DA-3F3E-3BF6-C0EEC0FFE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 y="992366"/>
            <a:ext cx="10962640" cy="5727569"/>
          </a:xfrm>
          <a:prstGeom prst="rect">
            <a:avLst/>
          </a:prstGeom>
        </p:spPr>
      </p:pic>
    </p:spTree>
    <p:extLst>
      <p:ext uri="{BB962C8B-B14F-4D97-AF65-F5344CB8AC3E}">
        <p14:creationId xmlns:p14="http://schemas.microsoft.com/office/powerpoint/2010/main" val="403879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84F43-FEA1-475B-3BDF-9D2534A49F2A}"/>
              </a:ext>
            </a:extLst>
          </p:cNvPr>
          <p:cNvSpPr txBox="1"/>
          <p:nvPr/>
        </p:nvSpPr>
        <p:spPr>
          <a:xfrm>
            <a:off x="60960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AUCTION TAB</a:t>
            </a:r>
          </a:p>
        </p:txBody>
      </p:sp>
      <p:pic>
        <p:nvPicPr>
          <p:cNvPr id="3" name="Picture 2">
            <a:extLst>
              <a:ext uri="{FF2B5EF4-FFF2-40B4-BE49-F238E27FC236}">
                <a16:creationId xmlns:a16="http://schemas.microsoft.com/office/drawing/2014/main" id="{1070596F-BD89-6B89-757D-B44DBBAB2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29" y="1068680"/>
            <a:ext cx="11540982" cy="5301639"/>
          </a:xfrm>
          <a:prstGeom prst="rect">
            <a:avLst/>
          </a:prstGeom>
        </p:spPr>
      </p:pic>
    </p:spTree>
    <p:extLst>
      <p:ext uri="{BB962C8B-B14F-4D97-AF65-F5344CB8AC3E}">
        <p14:creationId xmlns:p14="http://schemas.microsoft.com/office/powerpoint/2010/main" val="341047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pic>
        <p:nvPicPr>
          <p:cNvPr id="2" name="WhatsApp Video 2023-11-14 at 2.24.32 AM">
            <a:hlinkClick r:id="" action="ppaction://media"/>
            <a:extLst>
              <a:ext uri="{FF2B5EF4-FFF2-40B4-BE49-F238E27FC236}">
                <a16:creationId xmlns:a16="http://schemas.microsoft.com/office/drawing/2014/main" id="{71967CEC-AC35-5566-191B-E145D2C4EC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2130" y="941673"/>
            <a:ext cx="11127740" cy="5702967"/>
          </a:xfrm>
          <a:prstGeom prst="rect">
            <a:avLst/>
          </a:prstGeom>
        </p:spPr>
      </p:pic>
      <p:sp>
        <p:nvSpPr>
          <p:cNvPr id="3" name="TextBox 2">
            <a:extLst>
              <a:ext uri="{FF2B5EF4-FFF2-40B4-BE49-F238E27FC236}">
                <a16:creationId xmlns:a16="http://schemas.microsoft.com/office/drawing/2014/main" id="{215C7E0F-3EC7-B03A-494A-67029954EA7C}"/>
              </a:ext>
            </a:extLst>
          </p:cNvPr>
          <p:cNvSpPr txBox="1"/>
          <p:nvPr/>
        </p:nvSpPr>
        <p:spPr>
          <a:xfrm>
            <a:off x="614679" y="21336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VIDEO OF APP</a:t>
            </a:r>
          </a:p>
        </p:txBody>
      </p:sp>
    </p:spTree>
    <p:extLst>
      <p:ext uri="{BB962C8B-B14F-4D97-AF65-F5344CB8AC3E}">
        <p14:creationId xmlns:p14="http://schemas.microsoft.com/office/powerpoint/2010/main" val="10380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84F43-FEA1-475B-3BDF-9D2534A49F2A}"/>
              </a:ext>
            </a:extLst>
          </p:cNvPr>
          <p:cNvSpPr txBox="1"/>
          <p:nvPr/>
        </p:nvSpPr>
        <p:spPr>
          <a:xfrm>
            <a:off x="60960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DATA SOURCE</a:t>
            </a:r>
          </a:p>
        </p:txBody>
      </p:sp>
      <p:sp>
        <p:nvSpPr>
          <p:cNvPr id="5" name="TextBox 4">
            <a:extLst>
              <a:ext uri="{FF2B5EF4-FFF2-40B4-BE49-F238E27FC236}">
                <a16:creationId xmlns:a16="http://schemas.microsoft.com/office/drawing/2014/main" id="{8A8628A6-2D54-C3DF-C184-2BB829AEEFA0}"/>
              </a:ext>
            </a:extLst>
          </p:cNvPr>
          <p:cNvSpPr txBox="1"/>
          <p:nvPr/>
        </p:nvSpPr>
        <p:spPr>
          <a:xfrm>
            <a:off x="477520" y="1402695"/>
            <a:ext cx="11226800" cy="646331"/>
          </a:xfrm>
          <a:prstGeom prst="rect">
            <a:avLst/>
          </a:prstGeom>
          <a:noFill/>
        </p:spPr>
        <p:txBody>
          <a:bodyPr wrap="square">
            <a:spAutoFit/>
          </a:bodyPr>
          <a:lstStyle/>
          <a:p>
            <a:r>
              <a:rPr lang="en-IN" dirty="0">
                <a:solidFill>
                  <a:schemeClr val="bg1"/>
                </a:solidFill>
                <a:latin typeface="Arial Black" panose="020B0A04020102020204" pitchFamily="34" charset="0"/>
              </a:rPr>
              <a:t>We have taken the dataset of Batsmen, Bowlers, and Points-Table from the website - </a:t>
            </a:r>
            <a:r>
              <a:rPr lang="en-IN" i="1" dirty="0">
                <a:solidFill>
                  <a:schemeClr val="bg1"/>
                </a:solidFill>
                <a:latin typeface="Arial" panose="020B0604020202020204" pitchFamily="34" charset="0"/>
                <a:cs typeface="Arial" panose="020B0604020202020204" pitchFamily="34" charset="0"/>
                <a:hlinkClick r:id="rId2"/>
              </a:rPr>
              <a:t>https://www.espncricinfo.com</a:t>
            </a:r>
            <a:endParaRPr lang="en-IN"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819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59F412-C299-DC6B-7D55-62B7BD5F06E2}"/>
              </a:ext>
            </a:extLst>
          </p:cNvPr>
          <p:cNvSpPr/>
          <p:nvPr/>
        </p:nvSpPr>
        <p:spPr>
          <a:xfrm>
            <a:off x="0" y="0"/>
            <a:ext cx="12192000" cy="6858000"/>
          </a:xfrm>
          <a:prstGeom prst="rect">
            <a:avLst/>
          </a:prstGeom>
          <a:solidFill>
            <a:srgbClr val="0015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22D5B45-D499-D31D-1B0A-898DC16DA93B}"/>
              </a:ext>
            </a:extLst>
          </p:cNvPr>
          <p:cNvSpPr txBox="1"/>
          <p:nvPr/>
        </p:nvSpPr>
        <p:spPr>
          <a:xfrm>
            <a:off x="60960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INTRODUCTION</a:t>
            </a:r>
          </a:p>
        </p:txBody>
      </p:sp>
      <p:sp>
        <p:nvSpPr>
          <p:cNvPr id="10" name="TextBox 9">
            <a:extLst>
              <a:ext uri="{FF2B5EF4-FFF2-40B4-BE49-F238E27FC236}">
                <a16:creationId xmlns:a16="http://schemas.microsoft.com/office/drawing/2014/main" id="{5260100A-67C3-5FEF-5E00-90E92835695F}"/>
              </a:ext>
            </a:extLst>
          </p:cNvPr>
          <p:cNvSpPr txBox="1"/>
          <p:nvPr/>
        </p:nvSpPr>
        <p:spPr>
          <a:xfrm>
            <a:off x="248920" y="1156373"/>
            <a:ext cx="11684000" cy="4247317"/>
          </a:xfrm>
          <a:prstGeom prst="rect">
            <a:avLst/>
          </a:prstGeom>
          <a:noFill/>
        </p:spPr>
        <p:txBody>
          <a:bodyPr wrap="square" rtlCol="0">
            <a:spAutoFit/>
          </a:bodyPr>
          <a:lstStyle/>
          <a:p>
            <a:r>
              <a:rPr lang="en-IN" dirty="0">
                <a:solidFill>
                  <a:schemeClr val="bg1"/>
                </a:solidFill>
                <a:latin typeface="Arial" panose="020B0604020202020204" pitchFamily="34" charset="0"/>
                <a:cs typeface="Arial" panose="020B0604020202020204" pitchFamily="34" charset="0"/>
              </a:rPr>
              <a:t>IPL MANIA IS AN R-SHINY APP, WHEREIN YOU’LL BE ABLE TO FIND INTERESTING INSIGHTS ABOUT YOUR FAVOURITE IPL PLAYERS AND TEAMS. YOU’LL ALSO BE ABLE TO BUILD TEAMS VIA. AUCTIONING AND SEE IF YOUR CRICKET STRATEGIES MAKE YOU SUCCEED OR NOT !</a:t>
            </a:r>
          </a:p>
          <a:p>
            <a:endParaRPr lang="en-IN" dirty="0">
              <a:solidFill>
                <a:schemeClr val="bg1"/>
              </a:solidFill>
              <a:latin typeface="Arial" panose="020B0604020202020204" pitchFamily="34" charset="0"/>
              <a:cs typeface="Arial" panose="020B0604020202020204" pitchFamily="34" charset="0"/>
            </a:endParaRPr>
          </a:p>
          <a:p>
            <a:r>
              <a:rPr lang="en-IN" dirty="0">
                <a:solidFill>
                  <a:schemeClr val="bg1"/>
                </a:solidFill>
                <a:latin typeface="Arial" panose="020B0604020202020204" pitchFamily="34" charset="0"/>
                <a:cs typeface="Arial" panose="020B0604020202020204" pitchFamily="34" charset="0"/>
              </a:rPr>
              <a:t>THROUGH THIS APP –</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DEEPLY ANALYSE THE IPL STATISTICS (2013-2023)</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USER CAN COMPETE WITH HIS/HER FRIENDS BY MAKING THEIR OWN TEAM AND TAKING PART IN AN IPL MATCH.</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USER WILL BE ABLE TO LOCATE THE COUNTRIES OF HIS/HER FAVOURITE PLAYERS.</a:t>
            </a:r>
            <a:endParaRPr lang="en-IN" dirty="0">
              <a:solidFill>
                <a:schemeClr val="bg1"/>
              </a:solidFill>
              <a:latin typeface="Arial Black" panose="020B0A04020102020204" pitchFamily="34" charset="0"/>
            </a:endParaRPr>
          </a:p>
          <a:p>
            <a:endParaRPr lang="en-IN" i="1" dirty="0">
              <a:solidFill>
                <a:schemeClr val="bg1"/>
              </a:solidFill>
              <a:latin typeface="Arial" panose="020B0604020202020204" pitchFamily="34" charset="0"/>
              <a:cs typeface="Arial" panose="020B0604020202020204" pitchFamily="34" charset="0"/>
            </a:endParaRPr>
          </a:p>
          <a:p>
            <a:endParaRPr lang="en-IN" i="1" dirty="0">
              <a:solidFill>
                <a:schemeClr val="bg1"/>
              </a:solidFill>
              <a:latin typeface="Arial" panose="020B0604020202020204" pitchFamily="34" charset="0"/>
              <a:cs typeface="Arial" panose="020B0604020202020204" pitchFamily="34" charset="0"/>
            </a:endParaRPr>
          </a:p>
          <a:p>
            <a:r>
              <a:rPr lang="en-IN" u="sng" dirty="0">
                <a:solidFill>
                  <a:schemeClr val="bg1"/>
                </a:solidFill>
                <a:latin typeface="Arial" panose="020B0604020202020204" pitchFamily="34" charset="0"/>
                <a:cs typeface="Arial" panose="020B0604020202020204" pitchFamily="34" charset="0"/>
              </a:rPr>
              <a:t>Let’s look at the structures of these datasets</a:t>
            </a:r>
            <a:r>
              <a:rPr lang="en-IN" dirty="0">
                <a:solidFill>
                  <a:schemeClr val="bg1"/>
                </a:solidFill>
                <a:latin typeface="Arial" panose="020B0604020202020204" pitchFamily="34" charset="0"/>
                <a:cs typeface="Arial" panose="020B0604020202020204" pitchFamily="34" charset="0"/>
              </a:rPr>
              <a:t> :</a:t>
            </a:r>
          </a:p>
        </p:txBody>
      </p:sp>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035FBA46-4B07-FC31-3A55-358DE75B6AAA}"/>
                  </a:ext>
                </a:extLst>
              </p:cNvPr>
              <p:cNvGraphicFramePr>
                <a:graphicFrameLocks noChangeAspect="1"/>
              </p:cNvGraphicFramePr>
              <p:nvPr>
                <p:extLst>
                  <p:ext uri="{D42A27DB-BD31-4B8C-83A1-F6EECF244321}">
                    <p14:modId xmlns:p14="http://schemas.microsoft.com/office/powerpoint/2010/main" val="2553881538"/>
                  </p:ext>
                </p:extLst>
              </p:nvPr>
            </p:nvGraphicFramePr>
            <p:xfrm>
              <a:off x="320040" y="5755920"/>
              <a:ext cx="2479040" cy="614700"/>
            </p:xfrm>
            <a:graphic>
              <a:graphicData uri="http://schemas.microsoft.com/office/powerpoint/2016/slidezoom">
                <pslz:sldZm>
                  <pslz:sldZmObj sldId="258" cId="1648854619">
                    <pslz:zmPr id="{268878D7-5E43-48D0-9B8E-1EC8A27FDD06}"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479040" cy="614700"/>
                        </a:xfrm>
                        <a:prstGeom prst="rect">
                          <a:avLst/>
                        </a:prstGeom>
                        <a:ln w="3175">
                          <a:noFill/>
                        </a:ln>
                      </p166:spPr>
                    </pslz:zmPr>
                  </pslz:sldZmObj>
                </pslz:sldZm>
              </a:graphicData>
            </a:graphic>
          </p:graphicFrame>
        </mc:Choice>
        <mc:Fallback>
          <p:pic>
            <p:nvPicPr>
              <p:cNvPr id="22" name="Slide Zoom 21">
                <a:hlinkClick r:id="rId3" action="ppaction://hlinksldjump"/>
                <a:extLst>
                  <a:ext uri="{FF2B5EF4-FFF2-40B4-BE49-F238E27FC236}">
                    <a16:creationId xmlns:a16="http://schemas.microsoft.com/office/drawing/2014/main" id="{035FBA46-4B07-FC31-3A55-358DE75B6AAA}"/>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320040" y="5755920"/>
                <a:ext cx="2479040" cy="6147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0F579AC2-D49A-974E-477B-03CD2F0D3626}"/>
                  </a:ext>
                </a:extLst>
              </p:cNvPr>
              <p:cNvGraphicFramePr>
                <a:graphicFrameLocks noChangeAspect="1"/>
              </p:cNvGraphicFramePr>
              <p:nvPr>
                <p:extLst>
                  <p:ext uri="{D42A27DB-BD31-4B8C-83A1-F6EECF244321}">
                    <p14:modId xmlns:p14="http://schemas.microsoft.com/office/powerpoint/2010/main" val="2616820676"/>
                  </p:ext>
                </p:extLst>
              </p:nvPr>
            </p:nvGraphicFramePr>
            <p:xfrm>
              <a:off x="4856481" y="5749981"/>
              <a:ext cx="2479037" cy="614700"/>
            </p:xfrm>
            <a:graphic>
              <a:graphicData uri="http://schemas.microsoft.com/office/powerpoint/2016/slidezoom">
                <pslz:sldZm>
                  <pslz:sldZmObj sldId="259" cId="2743128561">
                    <pslz:zmPr id="{90EB5AA8-02B9-4F68-B436-D3E4EE559A12}"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79037" cy="614700"/>
                        </a:xfrm>
                        <a:prstGeom prst="rect">
                          <a:avLst/>
                        </a:prstGeom>
                        <a:ln w="3175">
                          <a:noFill/>
                        </a:ln>
                      </p166:spPr>
                    </pslz:zmPr>
                  </pslz:sldZmObj>
                </pslz:sldZm>
              </a:graphicData>
            </a:graphic>
          </p:graphicFrame>
        </mc:Choice>
        <mc:Fallback>
          <p:pic>
            <p:nvPicPr>
              <p:cNvPr id="24" name="Slide Zoom 23">
                <a:hlinkClick r:id="rId5" action="ppaction://hlinksldjump"/>
                <a:extLst>
                  <a:ext uri="{FF2B5EF4-FFF2-40B4-BE49-F238E27FC236}">
                    <a16:creationId xmlns:a16="http://schemas.microsoft.com/office/drawing/2014/main" id="{0F579AC2-D49A-974E-477B-03CD2F0D362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4856481" y="5749981"/>
                <a:ext cx="2479037" cy="6147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848436C8-12D5-52C0-4F87-77C49A4ECBC5}"/>
                  </a:ext>
                </a:extLst>
              </p:cNvPr>
              <p:cNvGraphicFramePr>
                <a:graphicFrameLocks noChangeAspect="1"/>
              </p:cNvGraphicFramePr>
              <p:nvPr>
                <p:extLst>
                  <p:ext uri="{D42A27DB-BD31-4B8C-83A1-F6EECF244321}">
                    <p14:modId xmlns:p14="http://schemas.microsoft.com/office/powerpoint/2010/main" val="3234394322"/>
                  </p:ext>
                </p:extLst>
              </p:nvPr>
            </p:nvGraphicFramePr>
            <p:xfrm>
              <a:off x="9390393" y="5749981"/>
              <a:ext cx="2481567" cy="614700"/>
            </p:xfrm>
            <a:graphic>
              <a:graphicData uri="http://schemas.microsoft.com/office/powerpoint/2016/slidezoom">
                <pslz:sldZm>
                  <pslz:sldZmObj sldId="260" cId="1061988199">
                    <pslz:zmPr id="{514D7977-F1A3-4FC0-BBBE-51D276A4FABC}"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81567" cy="614700"/>
                        </a:xfrm>
                        <a:prstGeom prst="rect">
                          <a:avLst/>
                        </a:prstGeom>
                        <a:ln w="3175">
                          <a:noFill/>
                        </a:ln>
                      </p166:spPr>
                    </pslz:zmPr>
                  </pslz:sldZmObj>
                </pslz:sldZm>
              </a:graphicData>
            </a:graphic>
          </p:graphicFrame>
        </mc:Choice>
        <mc:Fallback>
          <p:pic>
            <p:nvPicPr>
              <p:cNvPr id="26" name="Slide Zoom 25">
                <a:hlinkClick r:id="rId7" action="ppaction://hlinksldjump"/>
                <a:extLst>
                  <a:ext uri="{FF2B5EF4-FFF2-40B4-BE49-F238E27FC236}">
                    <a16:creationId xmlns:a16="http://schemas.microsoft.com/office/drawing/2014/main" id="{848436C8-12D5-52C0-4F87-77C49A4ECBC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390393" y="5749981"/>
                <a:ext cx="2481567" cy="614700"/>
              </a:xfrm>
              <a:prstGeom prst="rect">
                <a:avLst/>
              </a:prstGeom>
              <a:ln w="3175">
                <a:noFill/>
              </a:ln>
            </p:spPr>
          </p:pic>
        </mc:Fallback>
      </mc:AlternateContent>
    </p:spTree>
    <p:extLst>
      <p:ext uri="{BB962C8B-B14F-4D97-AF65-F5344CB8AC3E}">
        <p14:creationId xmlns:p14="http://schemas.microsoft.com/office/powerpoint/2010/main" val="3204507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84F43-FEA1-475B-3BDF-9D2534A49F2A}"/>
              </a:ext>
            </a:extLst>
          </p:cNvPr>
          <p:cNvSpPr txBox="1"/>
          <p:nvPr/>
        </p:nvSpPr>
        <p:spPr>
          <a:xfrm>
            <a:off x="520700" y="3075057"/>
            <a:ext cx="1115060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THANK YOU</a:t>
            </a:r>
          </a:p>
        </p:txBody>
      </p:sp>
    </p:spTree>
    <p:extLst>
      <p:ext uri="{BB962C8B-B14F-4D97-AF65-F5344CB8AC3E}">
        <p14:creationId xmlns:p14="http://schemas.microsoft.com/office/powerpoint/2010/main" val="199226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1E31-7C17-5CAA-99BF-512BBDFF9438}"/>
              </a:ext>
            </a:extLst>
          </p:cNvPr>
          <p:cNvSpPr/>
          <p:nvPr/>
        </p:nvSpPr>
        <p:spPr>
          <a:xfrm>
            <a:off x="0" y="0"/>
            <a:ext cx="12192000" cy="6858000"/>
          </a:xfrm>
          <a:prstGeom prst="rect">
            <a:avLst/>
          </a:prstGeom>
          <a:solidFill>
            <a:srgbClr val="0015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4974FF-3DA7-03BF-0A24-3E6A2B741F04}"/>
              </a:ext>
            </a:extLst>
          </p:cNvPr>
          <p:cNvSpPr txBox="1"/>
          <p:nvPr/>
        </p:nvSpPr>
        <p:spPr>
          <a:xfrm>
            <a:off x="614680" y="26416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BATSMEN</a:t>
            </a:r>
          </a:p>
        </p:txBody>
      </p:sp>
      <p:pic>
        <p:nvPicPr>
          <p:cNvPr id="5" name="Picture 4">
            <a:extLst>
              <a:ext uri="{FF2B5EF4-FFF2-40B4-BE49-F238E27FC236}">
                <a16:creationId xmlns:a16="http://schemas.microsoft.com/office/drawing/2014/main" id="{5576CC3D-A76B-7D3D-7A44-98F95889F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33" y="1236206"/>
            <a:ext cx="11717933" cy="414794"/>
          </a:xfrm>
          <a:prstGeom prst="rect">
            <a:avLst/>
          </a:prstGeom>
        </p:spPr>
      </p:pic>
      <p:grpSp>
        <p:nvGrpSpPr>
          <p:cNvPr id="13" name="Group 12">
            <a:extLst>
              <a:ext uri="{FF2B5EF4-FFF2-40B4-BE49-F238E27FC236}">
                <a16:creationId xmlns:a16="http://schemas.microsoft.com/office/drawing/2014/main" id="{7BC00EA2-59FC-4F4E-5EFD-201DABA10151}"/>
              </a:ext>
            </a:extLst>
          </p:cNvPr>
          <p:cNvGrpSpPr/>
          <p:nvPr/>
        </p:nvGrpSpPr>
        <p:grpSpPr>
          <a:xfrm>
            <a:off x="698500" y="2277626"/>
            <a:ext cx="10795000" cy="4184134"/>
            <a:chOff x="698500" y="2277626"/>
            <a:chExt cx="10795000" cy="4184134"/>
          </a:xfrm>
        </p:grpSpPr>
        <p:sp>
          <p:nvSpPr>
            <p:cNvPr id="7" name="TextBox 6">
              <a:extLst>
                <a:ext uri="{FF2B5EF4-FFF2-40B4-BE49-F238E27FC236}">
                  <a16:creationId xmlns:a16="http://schemas.microsoft.com/office/drawing/2014/main" id="{F5468BB1-9BBD-D4F3-4EC8-1A85026AD43A}"/>
                </a:ext>
              </a:extLst>
            </p:cNvPr>
            <p:cNvSpPr txBox="1"/>
            <p:nvPr/>
          </p:nvSpPr>
          <p:spPr>
            <a:xfrm>
              <a:off x="69850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CATEGORICAL VARIABLES</a:t>
              </a:r>
            </a:p>
          </p:txBody>
        </p:sp>
        <p:sp>
          <p:nvSpPr>
            <p:cNvPr id="8" name="TextBox 7">
              <a:extLst>
                <a:ext uri="{FF2B5EF4-FFF2-40B4-BE49-F238E27FC236}">
                  <a16:creationId xmlns:a16="http://schemas.microsoft.com/office/drawing/2014/main" id="{D42F0DA0-3CD7-47C6-BEDA-9769C5BAC238}"/>
                </a:ext>
              </a:extLst>
            </p:cNvPr>
            <p:cNvSpPr txBox="1"/>
            <p:nvPr/>
          </p:nvSpPr>
          <p:spPr>
            <a:xfrm>
              <a:off x="772414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NUMERICAL VARIABLES</a:t>
              </a:r>
            </a:p>
          </p:txBody>
        </p:sp>
        <p:cxnSp>
          <p:nvCxnSpPr>
            <p:cNvPr id="10" name="Straight Connector 9">
              <a:extLst>
                <a:ext uri="{FF2B5EF4-FFF2-40B4-BE49-F238E27FC236}">
                  <a16:creationId xmlns:a16="http://schemas.microsoft.com/office/drawing/2014/main" id="{BC034CF4-0A35-5329-4E79-96B6754C1C43}"/>
                </a:ext>
              </a:extLst>
            </p:cNvPr>
            <p:cNvCxnSpPr/>
            <p:nvPr/>
          </p:nvCxnSpPr>
          <p:spPr>
            <a:xfrm>
              <a:off x="6116319" y="2358906"/>
              <a:ext cx="0" cy="410285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0C19D2-234F-BCB3-530B-FAA28CEB6B56}"/>
                </a:ext>
              </a:extLst>
            </p:cNvPr>
            <p:cNvSpPr txBox="1"/>
            <p:nvPr/>
          </p:nvSpPr>
          <p:spPr>
            <a:xfrm>
              <a:off x="924560" y="2804160"/>
              <a:ext cx="3261348"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Player Names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Player Teams</a:t>
              </a:r>
            </a:p>
          </p:txBody>
        </p:sp>
        <p:sp>
          <p:nvSpPr>
            <p:cNvPr id="12" name="TextBox 11">
              <a:extLst>
                <a:ext uri="{FF2B5EF4-FFF2-40B4-BE49-F238E27FC236}">
                  <a16:creationId xmlns:a16="http://schemas.microsoft.com/office/drawing/2014/main" id="{3D5BF02C-1ED2-7E36-97BD-B693FDA32472}"/>
                </a:ext>
              </a:extLst>
            </p:cNvPr>
            <p:cNvSpPr txBox="1"/>
            <p:nvPr/>
          </p:nvSpPr>
          <p:spPr>
            <a:xfrm>
              <a:off x="8046731" y="2785626"/>
              <a:ext cx="3261348"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Rank of Player</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Played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Innings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Number of Not Outs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Total Runs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Highest Score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Average Runs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Number of Balls Faced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Strike Rate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100s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50s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0s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4s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6s</a:t>
              </a:r>
            </a:p>
          </p:txBody>
        </p:sp>
      </p:grpSp>
    </p:spTree>
    <p:extLst>
      <p:ext uri="{BB962C8B-B14F-4D97-AF65-F5344CB8AC3E}">
        <p14:creationId xmlns:p14="http://schemas.microsoft.com/office/powerpoint/2010/main" val="164885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D01702-387D-5672-CE5B-9F9A7D5AFC63}"/>
              </a:ext>
            </a:extLst>
          </p:cNvPr>
          <p:cNvSpPr/>
          <p:nvPr/>
        </p:nvSpPr>
        <p:spPr>
          <a:xfrm>
            <a:off x="0" y="0"/>
            <a:ext cx="12192000" cy="6858000"/>
          </a:xfrm>
          <a:prstGeom prst="rect">
            <a:avLst/>
          </a:prstGeom>
          <a:solidFill>
            <a:srgbClr val="0015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5B9390B-332F-D3A7-6BC3-520BFEC8FA90}"/>
              </a:ext>
            </a:extLst>
          </p:cNvPr>
          <p:cNvSpPr txBox="1"/>
          <p:nvPr/>
        </p:nvSpPr>
        <p:spPr>
          <a:xfrm>
            <a:off x="61468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BOWLERS</a:t>
            </a:r>
          </a:p>
        </p:txBody>
      </p:sp>
      <p:pic>
        <p:nvPicPr>
          <p:cNvPr id="5" name="Picture 4">
            <a:extLst>
              <a:ext uri="{FF2B5EF4-FFF2-40B4-BE49-F238E27FC236}">
                <a16:creationId xmlns:a16="http://schemas.microsoft.com/office/drawing/2014/main" id="{A62F7922-B672-6C3E-84FF-AFC6C8321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42" y="1276846"/>
            <a:ext cx="11566116" cy="462171"/>
          </a:xfrm>
          <a:prstGeom prst="rect">
            <a:avLst/>
          </a:prstGeom>
        </p:spPr>
      </p:pic>
      <p:grpSp>
        <p:nvGrpSpPr>
          <p:cNvPr id="6" name="Group 5">
            <a:extLst>
              <a:ext uri="{FF2B5EF4-FFF2-40B4-BE49-F238E27FC236}">
                <a16:creationId xmlns:a16="http://schemas.microsoft.com/office/drawing/2014/main" id="{2F3AD302-A59A-C740-8E16-23737BD847C8}"/>
              </a:ext>
            </a:extLst>
          </p:cNvPr>
          <p:cNvGrpSpPr/>
          <p:nvPr/>
        </p:nvGrpSpPr>
        <p:grpSpPr>
          <a:xfrm>
            <a:off x="698500" y="2277626"/>
            <a:ext cx="10795000" cy="4184134"/>
            <a:chOff x="698500" y="2277626"/>
            <a:chExt cx="10795000" cy="4184134"/>
          </a:xfrm>
        </p:grpSpPr>
        <p:sp>
          <p:nvSpPr>
            <p:cNvPr id="7" name="TextBox 6">
              <a:extLst>
                <a:ext uri="{FF2B5EF4-FFF2-40B4-BE49-F238E27FC236}">
                  <a16:creationId xmlns:a16="http://schemas.microsoft.com/office/drawing/2014/main" id="{30063A00-E732-9BCF-00C8-C6A2FB23E5C9}"/>
                </a:ext>
              </a:extLst>
            </p:cNvPr>
            <p:cNvSpPr txBox="1"/>
            <p:nvPr/>
          </p:nvSpPr>
          <p:spPr>
            <a:xfrm>
              <a:off x="69850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CATEGORICAL VARIABLES</a:t>
              </a:r>
            </a:p>
          </p:txBody>
        </p:sp>
        <p:sp>
          <p:nvSpPr>
            <p:cNvPr id="8" name="TextBox 7">
              <a:extLst>
                <a:ext uri="{FF2B5EF4-FFF2-40B4-BE49-F238E27FC236}">
                  <a16:creationId xmlns:a16="http://schemas.microsoft.com/office/drawing/2014/main" id="{EA061ACB-FE1C-6955-C8C2-1A44FA4BDD28}"/>
                </a:ext>
              </a:extLst>
            </p:cNvPr>
            <p:cNvSpPr txBox="1"/>
            <p:nvPr/>
          </p:nvSpPr>
          <p:spPr>
            <a:xfrm>
              <a:off x="772414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NUMERICAL VARIABLES</a:t>
              </a:r>
            </a:p>
          </p:txBody>
        </p:sp>
        <p:cxnSp>
          <p:nvCxnSpPr>
            <p:cNvPr id="9" name="Straight Connector 8">
              <a:extLst>
                <a:ext uri="{FF2B5EF4-FFF2-40B4-BE49-F238E27FC236}">
                  <a16:creationId xmlns:a16="http://schemas.microsoft.com/office/drawing/2014/main" id="{43E75FAF-C3B5-0A43-3C20-F31FBF9B5706}"/>
                </a:ext>
              </a:extLst>
            </p:cNvPr>
            <p:cNvCxnSpPr/>
            <p:nvPr/>
          </p:nvCxnSpPr>
          <p:spPr>
            <a:xfrm>
              <a:off x="6116319" y="2358906"/>
              <a:ext cx="0" cy="41028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848B01-AFC2-D4C0-95A4-FD57CDBD24AD}"/>
                </a:ext>
              </a:extLst>
            </p:cNvPr>
            <p:cNvSpPr txBox="1"/>
            <p:nvPr/>
          </p:nvSpPr>
          <p:spPr>
            <a:xfrm>
              <a:off x="924560" y="2804160"/>
              <a:ext cx="3261348"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Player Name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Player Team</a:t>
              </a:r>
            </a:p>
          </p:txBody>
        </p:sp>
        <p:sp>
          <p:nvSpPr>
            <p:cNvPr id="11" name="TextBox 10">
              <a:extLst>
                <a:ext uri="{FF2B5EF4-FFF2-40B4-BE49-F238E27FC236}">
                  <a16:creationId xmlns:a16="http://schemas.microsoft.com/office/drawing/2014/main" id="{5B5968F9-84D0-3E69-7840-3F1B09944B36}"/>
                </a:ext>
              </a:extLst>
            </p:cNvPr>
            <p:cNvSpPr txBox="1"/>
            <p:nvPr/>
          </p:nvSpPr>
          <p:spPr>
            <a:xfrm>
              <a:off x="8046731" y="2785626"/>
              <a:ext cx="3261348"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Rank of Player</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Played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Innings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Balls thrown</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Overs bowled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Maidens Earned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Runs Given to Batsmen</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Wickets Taken</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Best Bowling Innings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Average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Economy Rate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Strike Rate</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4s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5s</a:t>
              </a:r>
            </a:p>
          </p:txBody>
        </p:sp>
      </p:grpSp>
    </p:spTree>
    <p:extLst>
      <p:ext uri="{BB962C8B-B14F-4D97-AF65-F5344CB8AC3E}">
        <p14:creationId xmlns:p14="http://schemas.microsoft.com/office/powerpoint/2010/main" val="274312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24564E-58B5-210F-0FBA-7ACEC755849E}"/>
              </a:ext>
            </a:extLst>
          </p:cNvPr>
          <p:cNvSpPr/>
          <p:nvPr/>
        </p:nvSpPr>
        <p:spPr>
          <a:xfrm>
            <a:off x="0" y="0"/>
            <a:ext cx="12192000" cy="6858000"/>
          </a:xfrm>
          <a:prstGeom prst="rect">
            <a:avLst/>
          </a:prstGeom>
          <a:solidFill>
            <a:srgbClr val="0015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9D2F552-B40F-01E0-13D0-C6AA6A8BB008}"/>
              </a:ext>
            </a:extLst>
          </p:cNvPr>
          <p:cNvSpPr txBox="1"/>
          <p:nvPr/>
        </p:nvSpPr>
        <p:spPr>
          <a:xfrm>
            <a:off x="614680" y="284480"/>
            <a:ext cx="10962640" cy="707886"/>
          </a:xfrm>
          <a:prstGeom prst="rect">
            <a:avLst/>
          </a:prstGeom>
          <a:noFill/>
        </p:spPr>
        <p:txBody>
          <a:bodyPr wrap="square" rtlCol="0">
            <a:spAutoFit/>
          </a:bodyPr>
          <a:lstStyle/>
          <a:p>
            <a:pPr algn="ctr"/>
            <a:r>
              <a:rPr lang="en-IN" sz="4000" dirty="0">
                <a:solidFill>
                  <a:schemeClr val="bg1"/>
                </a:solidFill>
                <a:latin typeface="Arial Black" panose="020B0A04020102020204" pitchFamily="34" charset="0"/>
              </a:rPr>
              <a:t>POINTS - TABLE</a:t>
            </a:r>
          </a:p>
        </p:txBody>
      </p:sp>
      <p:pic>
        <p:nvPicPr>
          <p:cNvPr id="5" name="Picture 4">
            <a:extLst>
              <a:ext uri="{FF2B5EF4-FFF2-40B4-BE49-F238E27FC236}">
                <a16:creationId xmlns:a16="http://schemas.microsoft.com/office/drawing/2014/main" id="{EA07DAE3-51C9-3DC6-FD1F-EEBD67A55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50" y="1276846"/>
            <a:ext cx="10322500" cy="551954"/>
          </a:xfrm>
          <a:prstGeom prst="rect">
            <a:avLst/>
          </a:prstGeom>
        </p:spPr>
      </p:pic>
      <p:grpSp>
        <p:nvGrpSpPr>
          <p:cNvPr id="6" name="Group 5">
            <a:extLst>
              <a:ext uri="{FF2B5EF4-FFF2-40B4-BE49-F238E27FC236}">
                <a16:creationId xmlns:a16="http://schemas.microsoft.com/office/drawing/2014/main" id="{4F4CB7BC-0CBF-7702-2B2A-B280571F69EF}"/>
              </a:ext>
            </a:extLst>
          </p:cNvPr>
          <p:cNvGrpSpPr/>
          <p:nvPr/>
        </p:nvGrpSpPr>
        <p:grpSpPr>
          <a:xfrm>
            <a:off x="698500" y="2277626"/>
            <a:ext cx="10795000" cy="4184134"/>
            <a:chOff x="698500" y="2277626"/>
            <a:chExt cx="10795000" cy="4184134"/>
          </a:xfrm>
        </p:grpSpPr>
        <p:sp>
          <p:nvSpPr>
            <p:cNvPr id="7" name="TextBox 6">
              <a:extLst>
                <a:ext uri="{FF2B5EF4-FFF2-40B4-BE49-F238E27FC236}">
                  <a16:creationId xmlns:a16="http://schemas.microsoft.com/office/drawing/2014/main" id="{13E0EB75-4A70-9D36-2F29-AD18C3D7D78F}"/>
                </a:ext>
              </a:extLst>
            </p:cNvPr>
            <p:cNvSpPr txBox="1"/>
            <p:nvPr/>
          </p:nvSpPr>
          <p:spPr>
            <a:xfrm>
              <a:off x="69850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CATEGORICAL VARIABLES</a:t>
              </a:r>
            </a:p>
          </p:txBody>
        </p:sp>
        <p:sp>
          <p:nvSpPr>
            <p:cNvPr id="8" name="TextBox 7">
              <a:extLst>
                <a:ext uri="{FF2B5EF4-FFF2-40B4-BE49-F238E27FC236}">
                  <a16:creationId xmlns:a16="http://schemas.microsoft.com/office/drawing/2014/main" id="{5BFDF05B-A6B3-79EA-3320-D22140CFB9C0}"/>
                </a:ext>
              </a:extLst>
            </p:cNvPr>
            <p:cNvSpPr txBox="1"/>
            <p:nvPr/>
          </p:nvSpPr>
          <p:spPr>
            <a:xfrm>
              <a:off x="7724140" y="2277626"/>
              <a:ext cx="3769360" cy="369332"/>
            </a:xfrm>
            <a:prstGeom prst="rect">
              <a:avLst/>
            </a:prstGeom>
            <a:noFill/>
          </p:spPr>
          <p:txBody>
            <a:bodyPr wrap="square" rtlCol="0">
              <a:spAutoFit/>
            </a:bodyPr>
            <a:lstStyle/>
            <a:p>
              <a:pPr algn="ctr"/>
              <a:r>
                <a:rPr lang="en-IN" dirty="0">
                  <a:solidFill>
                    <a:schemeClr val="bg1"/>
                  </a:solidFill>
                  <a:latin typeface="Arial Black" panose="020B0A04020102020204" pitchFamily="34" charset="0"/>
                </a:rPr>
                <a:t>NUMERICAL VARIABLES</a:t>
              </a:r>
            </a:p>
          </p:txBody>
        </p:sp>
        <p:cxnSp>
          <p:nvCxnSpPr>
            <p:cNvPr id="9" name="Straight Connector 8">
              <a:extLst>
                <a:ext uri="{FF2B5EF4-FFF2-40B4-BE49-F238E27FC236}">
                  <a16:creationId xmlns:a16="http://schemas.microsoft.com/office/drawing/2014/main" id="{A9D53648-165B-0307-C974-DBB72DE068EC}"/>
                </a:ext>
              </a:extLst>
            </p:cNvPr>
            <p:cNvCxnSpPr/>
            <p:nvPr/>
          </p:nvCxnSpPr>
          <p:spPr>
            <a:xfrm>
              <a:off x="6116319" y="2358906"/>
              <a:ext cx="0" cy="41028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E84B18-1D83-8A46-76A4-B5280793AF25}"/>
                </a:ext>
              </a:extLst>
            </p:cNvPr>
            <p:cNvSpPr txBox="1"/>
            <p:nvPr/>
          </p:nvSpPr>
          <p:spPr>
            <a:xfrm>
              <a:off x="924560" y="2804160"/>
              <a:ext cx="3261348"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Team Name</a:t>
              </a:r>
            </a:p>
          </p:txBody>
        </p:sp>
        <p:sp>
          <p:nvSpPr>
            <p:cNvPr id="11" name="TextBox 10">
              <a:extLst>
                <a:ext uri="{FF2B5EF4-FFF2-40B4-BE49-F238E27FC236}">
                  <a16:creationId xmlns:a16="http://schemas.microsoft.com/office/drawing/2014/main" id="{D803EFA7-CCF8-4560-6C5E-105661117BD8}"/>
                </a:ext>
              </a:extLst>
            </p:cNvPr>
            <p:cNvSpPr txBox="1"/>
            <p:nvPr/>
          </p:nvSpPr>
          <p:spPr>
            <a:xfrm>
              <a:off x="8046731" y="2785626"/>
              <a:ext cx="3261348"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Played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Won</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Lost</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Matches Tied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Numbers of Matches Abandoned</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Total Points</a:t>
              </a:r>
            </a:p>
            <a:p>
              <a:pPr marL="285750" indent="-285750">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Net Run Rate</a:t>
              </a:r>
            </a:p>
          </p:txBody>
        </p:sp>
      </p:grpSp>
    </p:spTree>
    <p:extLst>
      <p:ext uri="{BB962C8B-B14F-4D97-AF65-F5344CB8AC3E}">
        <p14:creationId xmlns:p14="http://schemas.microsoft.com/office/powerpoint/2010/main" val="106198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A51C5-076C-A6CF-CD00-A1BD8B6C20C7}"/>
              </a:ext>
            </a:extLst>
          </p:cNvPr>
          <p:cNvSpPr>
            <a:spLocks noGrp="1"/>
          </p:cNvSpPr>
          <p:nvPr>
            <p:ph type="title"/>
          </p:nvPr>
        </p:nvSpPr>
        <p:spPr>
          <a:xfrm>
            <a:off x="838200" y="2766218"/>
            <a:ext cx="10515600" cy="1325563"/>
          </a:xfrm>
        </p:spPr>
        <p:txBody>
          <a:bodyPr>
            <a:normAutofit/>
          </a:bodyPr>
          <a:lstStyle/>
          <a:p>
            <a:pPr algn="ctr"/>
            <a:r>
              <a:rPr lang="en-IN" sz="6000" dirty="0">
                <a:solidFill>
                  <a:schemeClr val="bg1"/>
                </a:solidFill>
                <a:latin typeface="Arial Black" panose="020B0A04020102020204" pitchFamily="34" charset="0"/>
              </a:rPr>
              <a:t>DATA VISUALISATION</a:t>
            </a:r>
          </a:p>
        </p:txBody>
      </p:sp>
    </p:spTree>
    <p:extLst>
      <p:ext uri="{BB962C8B-B14F-4D97-AF65-F5344CB8AC3E}">
        <p14:creationId xmlns:p14="http://schemas.microsoft.com/office/powerpoint/2010/main" val="43062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9326880" y="296678"/>
            <a:ext cx="2753360" cy="3416320"/>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AVERAGE STRIKE RATE PER TEAM</a:t>
            </a:r>
          </a:p>
          <a:p>
            <a:endParaRPr lang="en-IN" b="1" u="sng"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Punjab Kings have the Highest Average Strike Rate.</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Royal Challengers Bangalore have the Lowest Average Strike Rate.</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6D49BE3-D930-4570-8BAF-862871CCA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16" y="296678"/>
            <a:ext cx="8898922" cy="6161996"/>
          </a:xfrm>
          <a:prstGeom prst="rect">
            <a:avLst/>
          </a:prstGeom>
        </p:spPr>
      </p:pic>
    </p:spTree>
    <p:extLst>
      <p:ext uri="{BB962C8B-B14F-4D97-AF65-F5344CB8AC3E}">
        <p14:creationId xmlns:p14="http://schemas.microsoft.com/office/powerpoint/2010/main" val="2370964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9326880" y="349498"/>
            <a:ext cx="2753360" cy="3139321"/>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NUMBER OF BALLS VS RUNS</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We can see that from this Graph Number of Balls is STRONGLY correlated with Runs.</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Higher the balls faced – Higher the runs.</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83008C6-6DD4-3B02-6432-53CE0EFC7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2" y="349498"/>
            <a:ext cx="8894602" cy="6159004"/>
          </a:xfrm>
          <a:prstGeom prst="rect">
            <a:avLst/>
          </a:prstGeom>
        </p:spPr>
      </p:pic>
    </p:spTree>
    <p:extLst>
      <p:ext uri="{BB962C8B-B14F-4D97-AF65-F5344CB8AC3E}">
        <p14:creationId xmlns:p14="http://schemas.microsoft.com/office/powerpoint/2010/main" val="192413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55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1C5B45-D8F4-8F2A-3D5B-620E0E5F8E6E}"/>
              </a:ext>
            </a:extLst>
          </p:cNvPr>
          <p:cNvSpPr txBox="1"/>
          <p:nvPr/>
        </p:nvSpPr>
        <p:spPr>
          <a:xfrm>
            <a:off x="9326880" y="386858"/>
            <a:ext cx="2753360" cy="3139321"/>
          </a:xfrm>
          <a:prstGeom prst="rect">
            <a:avLst/>
          </a:prstGeom>
          <a:noFill/>
        </p:spPr>
        <p:txBody>
          <a:bodyPr wrap="square" rtlCol="0">
            <a:spAutoFit/>
          </a:bodyPr>
          <a:lstStyle/>
          <a:p>
            <a:r>
              <a:rPr lang="en-IN" b="1" u="sng" dirty="0">
                <a:solidFill>
                  <a:schemeClr val="bg1"/>
                </a:solidFill>
                <a:latin typeface="Arial" panose="020B0604020202020204" pitchFamily="34" charset="0"/>
                <a:cs typeface="Arial" panose="020B0604020202020204" pitchFamily="34" charset="0"/>
              </a:rPr>
              <a:t>NUMBER OF BALLS VS WICKETS</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chemeClr val="bg1"/>
                </a:solidFill>
                <a:latin typeface="Arial" panose="020B0604020202020204" pitchFamily="34" charset="0"/>
                <a:cs typeface="Arial" panose="020B0604020202020204" pitchFamily="34" charset="0"/>
              </a:rPr>
              <a:t>The correlation between number of wickets and number of balls is significant.</a:t>
            </a: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endParaRPr lang="en-IN"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6647623-52D3-F992-A555-7660C1592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16" y="386858"/>
            <a:ext cx="8786696" cy="6084284"/>
          </a:xfrm>
          <a:prstGeom prst="rect">
            <a:avLst/>
          </a:prstGeom>
        </p:spPr>
      </p:pic>
    </p:spTree>
    <p:extLst>
      <p:ext uri="{BB962C8B-B14F-4D97-AF65-F5344CB8AC3E}">
        <p14:creationId xmlns:p14="http://schemas.microsoft.com/office/powerpoint/2010/main" val="3178158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629</Words>
  <Application>Microsoft Office PowerPoint</Application>
  <PresentationFormat>Widescreen</PresentationFormat>
  <Paragraphs>135</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Smriti Tripathi</dc:creator>
  <cp:lastModifiedBy>Smriti Tripathi</cp:lastModifiedBy>
  <cp:revision>2</cp:revision>
  <dcterms:created xsi:type="dcterms:W3CDTF">2023-11-13T10:23:02Z</dcterms:created>
  <dcterms:modified xsi:type="dcterms:W3CDTF">2023-11-13T22:17:54Z</dcterms:modified>
</cp:coreProperties>
</file>